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Gagalin" panose="02020500000000000000" charset="0"/>
      <p:regular r:id="rId18"/>
    </p:embeddedFont>
    <p:embeddedFont>
      <p:font typeface="Roca One" panose="02020500000000000000" charset="0"/>
      <p:regular r:id="rId19"/>
    </p:embeddedFont>
    <p:embeddedFont>
      <p:font typeface="Roca One Bold" panose="020205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9.svg"/><Relationship Id="rId4" Type="http://schemas.openxmlformats.org/officeDocument/2006/relationships/image" Target="../media/image21.sv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3227816" y="17411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3224851" y="830319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rot="2416153">
            <a:off x="8175948" y="8814295"/>
            <a:ext cx="1847411" cy="2762484"/>
          </a:xfrm>
          <a:custGeom>
            <a:avLst/>
            <a:gdLst/>
            <a:ahLst/>
            <a:cxnLst/>
            <a:rect l="l" t="t" r="r" b="b"/>
            <a:pathLst>
              <a:path w="1847411" h="2762484">
                <a:moveTo>
                  <a:pt x="0" y="0"/>
                </a:moveTo>
                <a:lnTo>
                  <a:pt x="1847411" y="0"/>
                </a:lnTo>
                <a:lnTo>
                  <a:pt x="1847411" y="2762484"/>
                </a:lnTo>
                <a:lnTo>
                  <a:pt x="0" y="27624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7" name="Freeform 7"/>
          <p:cNvSpPr/>
          <p:nvPr/>
        </p:nvSpPr>
        <p:spPr>
          <a:xfrm rot="-7095243">
            <a:off x="16405876" y="3748142"/>
            <a:ext cx="649022" cy="4056386"/>
          </a:xfrm>
          <a:custGeom>
            <a:avLst/>
            <a:gdLst/>
            <a:ahLst/>
            <a:cxnLst/>
            <a:rect l="l" t="t" r="r" b="b"/>
            <a:pathLst>
              <a:path w="649022" h="4056386">
                <a:moveTo>
                  <a:pt x="0" y="0"/>
                </a:moveTo>
                <a:lnTo>
                  <a:pt x="649022" y="0"/>
                </a:lnTo>
                <a:lnTo>
                  <a:pt x="649022" y="4056386"/>
                </a:lnTo>
                <a:lnTo>
                  <a:pt x="0" y="40563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8" name="TextBox 8"/>
          <p:cNvSpPr txBox="1"/>
          <p:nvPr/>
        </p:nvSpPr>
        <p:spPr>
          <a:xfrm>
            <a:off x="3479244" y="3260401"/>
            <a:ext cx="11329512" cy="963930"/>
          </a:xfrm>
          <a:prstGeom prst="rect">
            <a:avLst/>
          </a:prstGeom>
        </p:spPr>
        <p:txBody>
          <a:bodyPr lIns="0" tIns="0" rIns="0" bIns="0" rtlCol="0" anchor="t">
            <a:spAutoFit/>
          </a:bodyPr>
          <a:lstStyle/>
          <a:p>
            <a:pPr algn="ctr">
              <a:lnSpc>
                <a:spcPts val="7200"/>
              </a:lnSpc>
            </a:pPr>
            <a:r>
              <a:rPr lang="en-US" sz="7200">
                <a:solidFill>
                  <a:srgbClr val="2E2C7F"/>
                </a:solidFill>
                <a:latin typeface="Gagalin"/>
                <a:ea typeface="Gagalin"/>
              </a:rPr>
              <a:t>多語言AI語音對話練習網站</a:t>
            </a:r>
          </a:p>
        </p:txBody>
      </p:sp>
      <p:sp>
        <p:nvSpPr>
          <p:cNvPr id="9" name="TextBox 9"/>
          <p:cNvSpPr txBox="1"/>
          <p:nvPr/>
        </p:nvSpPr>
        <p:spPr>
          <a:xfrm>
            <a:off x="4098830" y="4561897"/>
            <a:ext cx="10090339" cy="485775"/>
          </a:xfrm>
          <a:prstGeom prst="rect">
            <a:avLst/>
          </a:prstGeom>
        </p:spPr>
        <p:txBody>
          <a:bodyPr lIns="0" tIns="0" rIns="0" bIns="0" rtlCol="0" anchor="t">
            <a:spAutoFit/>
          </a:bodyPr>
          <a:lstStyle/>
          <a:p>
            <a:pPr algn="ctr">
              <a:lnSpc>
                <a:spcPts val="3840"/>
              </a:lnSpc>
            </a:pPr>
            <a:r>
              <a:rPr lang="en-US" sz="3200">
                <a:solidFill>
                  <a:srgbClr val="2E2C7F"/>
                </a:solidFill>
                <a:latin typeface="Roca One Bold"/>
                <a:ea typeface="Roca One Bold"/>
              </a:rPr>
              <a:t>        指導老師:  林俊杰       老師</a:t>
            </a:r>
          </a:p>
        </p:txBody>
      </p:sp>
      <p:sp>
        <p:nvSpPr>
          <p:cNvPr id="10" name="Freeform 10"/>
          <p:cNvSpPr/>
          <p:nvPr/>
        </p:nvSpPr>
        <p:spPr>
          <a:xfrm>
            <a:off x="96807" y="-993840"/>
            <a:ext cx="5262041" cy="2183747"/>
          </a:xfrm>
          <a:custGeom>
            <a:avLst/>
            <a:gdLst/>
            <a:ahLst/>
            <a:cxnLst/>
            <a:rect l="l" t="t" r="r" b="b"/>
            <a:pathLst>
              <a:path w="5262041" h="2183747">
                <a:moveTo>
                  <a:pt x="0" y="0"/>
                </a:moveTo>
                <a:lnTo>
                  <a:pt x="5262042" y="0"/>
                </a:lnTo>
                <a:lnTo>
                  <a:pt x="5262042" y="2183747"/>
                </a:lnTo>
                <a:lnTo>
                  <a:pt x="0" y="21837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a:off x="12531345" y="-2235847"/>
            <a:ext cx="4078795" cy="4114800"/>
          </a:xfrm>
          <a:custGeom>
            <a:avLst/>
            <a:gdLst/>
            <a:ahLst/>
            <a:cxnLst/>
            <a:rect l="l" t="t" r="r" b="b"/>
            <a:pathLst>
              <a:path w="4078795" h="4114800">
                <a:moveTo>
                  <a:pt x="0" y="0"/>
                </a:moveTo>
                <a:lnTo>
                  <a:pt x="4078796" y="0"/>
                </a:lnTo>
                <a:lnTo>
                  <a:pt x="407879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2" name="Freeform 12"/>
          <p:cNvSpPr/>
          <p:nvPr/>
        </p:nvSpPr>
        <p:spPr>
          <a:xfrm rot="3928571">
            <a:off x="811209" y="1653719"/>
            <a:ext cx="434983" cy="3025969"/>
          </a:xfrm>
          <a:custGeom>
            <a:avLst/>
            <a:gdLst/>
            <a:ahLst/>
            <a:cxnLst/>
            <a:rect l="l" t="t" r="r" b="b"/>
            <a:pathLst>
              <a:path w="434983" h="3025969">
                <a:moveTo>
                  <a:pt x="0" y="0"/>
                </a:moveTo>
                <a:lnTo>
                  <a:pt x="434982" y="0"/>
                </a:lnTo>
                <a:lnTo>
                  <a:pt x="434982" y="3025969"/>
                </a:lnTo>
                <a:lnTo>
                  <a:pt x="0" y="302596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3" name="Freeform 13"/>
          <p:cNvSpPr/>
          <p:nvPr/>
        </p:nvSpPr>
        <p:spPr>
          <a:xfrm>
            <a:off x="16376212" y="2798603"/>
            <a:ext cx="1036023" cy="722626"/>
          </a:xfrm>
          <a:custGeom>
            <a:avLst/>
            <a:gdLst/>
            <a:ahLst/>
            <a:cxnLst/>
            <a:rect l="l" t="t" r="r" b="b"/>
            <a:pathLst>
              <a:path w="1036023" h="722626">
                <a:moveTo>
                  <a:pt x="0" y="0"/>
                </a:moveTo>
                <a:lnTo>
                  <a:pt x="1036023" y="0"/>
                </a:lnTo>
                <a:lnTo>
                  <a:pt x="1036023" y="722627"/>
                </a:lnTo>
                <a:lnTo>
                  <a:pt x="0" y="7226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14" name="Freeform 14"/>
          <p:cNvSpPr/>
          <p:nvPr/>
        </p:nvSpPr>
        <p:spPr>
          <a:xfrm>
            <a:off x="5689079" y="8544563"/>
            <a:ext cx="1036023" cy="722626"/>
          </a:xfrm>
          <a:custGeom>
            <a:avLst/>
            <a:gdLst/>
            <a:ahLst/>
            <a:cxnLst/>
            <a:rect l="l" t="t" r="r" b="b"/>
            <a:pathLst>
              <a:path w="1036023" h="722626">
                <a:moveTo>
                  <a:pt x="0" y="0"/>
                </a:moveTo>
                <a:lnTo>
                  <a:pt x="1036023" y="0"/>
                </a:lnTo>
                <a:lnTo>
                  <a:pt x="1036023" y="722626"/>
                </a:lnTo>
                <a:lnTo>
                  <a:pt x="0" y="72262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15" name="TextBox 15"/>
          <p:cNvSpPr txBox="1"/>
          <p:nvPr/>
        </p:nvSpPr>
        <p:spPr>
          <a:xfrm>
            <a:off x="7227892" y="5231965"/>
            <a:ext cx="4653114" cy="2505075"/>
          </a:xfrm>
          <a:prstGeom prst="rect">
            <a:avLst/>
          </a:prstGeom>
        </p:spPr>
        <p:txBody>
          <a:bodyPr lIns="0" tIns="0" rIns="0" bIns="0" rtlCol="0" anchor="t">
            <a:spAutoFit/>
          </a:bodyPr>
          <a:lstStyle/>
          <a:p>
            <a:pPr algn="l">
              <a:lnSpc>
                <a:spcPts val="3359"/>
              </a:lnSpc>
            </a:pPr>
            <a:r>
              <a:rPr lang="en-US" sz="2799">
                <a:solidFill>
                  <a:srgbClr val="2E2C7F"/>
                </a:solidFill>
                <a:latin typeface="Roca One Bold"/>
                <a:ea typeface="Roca One Bold"/>
              </a:rPr>
              <a:t>專題組長：11236001   林奕辰</a:t>
            </a:r>
            <a:r>
              <a:rPr lang="en-US" sz="2799">
                <a:solidFill>
                  <a:srgbClr val="2E2C7F"/>
                </a:solidFill>
                <a:latin typeface="Roca One Bold"/>
              </a:rPr>
              <a:t> </a:t>
            </a:r>
          </a:p>
          <a:p>
            <a:pPr algn="l">
              <a:lnSpc>
                <a:spcPts val="3359"/>
              </a:lnSpc>
            </a:pPr>
            <a:r>
              <a:rPr lang="en-US" sz="2799">
                <a:solidFill>
                  <a:srgbClr val="2E2C7F"/>
                </a:solidFill>
                <a:ea typeface="Roca One Bold"/>
              </a:rPr>
              <a:t>專題</a:t>
            </a:r>
            <a:r>
              <a:rPr lang="en-US" sz="2799">
                <a:solidFill>
                  <a:srgbClr val="2E2C7F"/>
                </a:solidFill>
                <a:latin typeface="Roca One Bold"/>
                <a:ea typeface="Roca One Bold"/>
              </a:rPr>
              <a:t>組員：11236012   高穎萱</a:t>
            </a:r>
          </a:p>
          <a:p>
            <a:pPr algn="l">
              <a:lnSpc>
                <a:spcPts val="3359"/>
              </a:lnSpc>
            </a:pPr>
            <a:r>
              <a:rPr lang="en-US" sz="2799">
                <a:solidFill>
                  <a:srgbClr val="2E2C7F"/>
                </a:solidFill>
                <a:latin typeface="Roca One Bold"/>
                <a:ea typeface="Roca One Bold"/>
              </a:rPr>
              <a:t>                         11236013   蔣杰森</a:t>
            </a:r>
          </a:p>
          <a:p>
            <a:pPr algn="l">
              <a:lnSpc>
                <a:spcPts val="3359"/>
              </a:lnSpc>
            </a:pPr>
            <a:r>
              <a:rPr lang="en-US" sz="2799">
                <a:solidFill>
                  <a:srgbClr val="2E2C7F"/>
                </a:solidFill>
                <a:latin typeface="Roca One Bold"/>
                <a:ea typeface="Roca One Bold"/>
              </a:rPr>
              <a:t>                         11236022  巫承翰</a:t>
            </a:r>
          </a:p>
          <a:p>
            <a:pPr algn="l">
              <a:lnSpc>
                <a:spcPts val="3359"/>
              </a:lnSpc>
            </a:pPr>
            <a:r>
              <a:rPr lang="en-US" sz="2799">
                <a:solidFill>
                  <a:srgbClr val="2E2C7F"/>
                </a:solidFill>
                <a:latin typeface="Roca One Bold"/>
                <a:ea typeface="Roca One Bold"/>
              </a:rPr>
              <a:t>                         11236025  葉于甄</a:t>
            </a:r>
          </a:p>
          <a:p>
            <a:pPr algn="l">
              <a:lnSpc>
                <a:spcPts val="3359"/>
              </a:lnSpc>
            </a:pPr>
            <a:endParaRPr lang="en-US" sz="2799">
              <a:solidFill>
                <a:srgbClr val="2E2C7F"/>
              </a:solidFill>
              <a:latin typeface="Roca One Bold"/>
              <a:ea typeface="Roca One Bold"/>
            </a:endParaRPr>
          </a:p>
        </p:txBody>
      </p:sp>
      <p:sp>
        <p:nvSpPr>
          <p:cNvPr id="16" name="Rectangle 1">
            <a:extLst>
              <a:ext uri="{FF2B5EF4-FFF2-40B4-BE49-F238E27FC236}">
                <a16:creationId xmlns:a16="http://schemas.microsoft.com/office/drawing/2014/main" id="{8CB6EE46-ECDD-558A-9322-F6A1680BF82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266631">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4500060" y="4647827"/>
            <a:ext cx="5196381" cy="1294920"/>
          </a:xfrm>
          <a:prstGeom prst="rect">
            <a:avLst/>
          </a:prstGeom>
        </p:spPr>
        <p:txBody>
          <a:bodyPr lIns="0" tIns="0" rIns="0" bIns="0" rtlCol="0" anchor="t">
            <a:spAutoFit/>
          </a:bodyPr>
          <a:lstStyle/>
          <a:p>
            <a:pPr algn="just">
              <a:lnSpc>
                <a:spcPts val="10526"/>
              </a:lnSpc>
              <a:spcBef>
                <a:spcPct val="0"/>
              </a:spcBef>
            </a:pPr>
            <a:r>
              <a:rPr lang="en-US" sz="7518" spc="1526">
                <a:solidFill>
                  <a:srgbClr val="000000"/>
                </a:solidFill>
                <a:ea typeface="Gagalin"/>
              </a:rPr>
              <a:t>功能規劃</a:t>
            </a:r>
          </a:p>
        </p:txBody>
      </p:sp>
      <p:sp>
        <p:nvSpPr>
          <p:cNvPr id="5" name="Freeform 5"/>
          <p:cNvSpPr/>
          <p:nvPr/>
        </p:nvSpPr>
        <p:spPr>
          <a:xfrm>
            <a:off x="1338225" y="3313178"/>
            <a:ext cx="2902804" cy="4114800"/>
          </a:xfrm>
          <a:custGeom>
            <a:avLst/>
            <a:gdLst/>
            <a:ahLst/>
            <a:cxnLst/>
            <a:rect l="l" t="t" r="r" b="b"/>
            <a:pathLst>
              <a:path w="2902804" h="4114800">
                <a:moveTo>
                  <a:pt x="0" y="0"/>
                </a:moveTo>
                <a:lnTo>
                  <a:pt x="2902804" y="0"/>
                </a:lnTo>
                <a:lnTo>
                  <a:pt x="29028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9953616" y="4475251"/>
            <a:ext cx="5262041" cy="2183747"/>
          </a:xfrm>
          <a:custGeom>
            <a:avLst/>
            <a:gdLst/>
            <a:ahLst/>
            <a:cxnLst/>
            <a:rect l="l" t="t" r="r" b="b"/>
            <a:pathLst>
              <a:path w="5262041" h="2183747">
                <a:moveTo>
                  <a:pt x="0" y="0"/>
                </a:moveTo>
                <a:lnTo>
                  <a:pt x="5262042" y="0"/>
                </a:lnTo>
                <a:lnTo>
                  <a:pt x="5262042" y="2183747"/>
                </a:lnTo>
                <a:lnTo>
                  <a:pt x="0" y="2183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2157367" y="1595549"/>
            <a:ext cx="13973266" cy="8169183"/>
          </a:xfrm>
          <a:custGeom>
            <a:avLst/>
            <a:gdLst/>
            <a:ahLst/>
            <a:cxnLst/>
            <a:rect l="l" t="t" r="r" b="b"/>
            <a:pathLst>
              <a:path w="13973266" h="8169183">
                <a:moveTo>
                  <a:pt x="0" y="0"/>
                </a:moveTo>
                <a:lnTo>
                  <a:pt x="13973266" y="0"/>
                </a:lnTo>
                <a:lnTo>
                  <a:pt x="13973266" y="8169183"/>
                </a:lnTo>
                <a:lnTo>
                  <a:pt x="0" y="816918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功能規劃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199217">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5003923" y="5001311"/>
            <a:ext cx="5196381" cy="1294920"/>
          </a:xfrm>
          <a:prstGeom prst="rect">
            <a:avLst/>
          </a:prstGeom>
        </p:spPr>
        <p:txBody>
          <a:bodyPr lIns="0" tIns="0" rIns="0" bIns="0" rtlCol="0" anchor="t">
            <a:spAutoFit/>
          </a:bodyPr>
          <a:lstStyle/>
          <a:p>
            <a:pPr algn="just">
              <a:lnSpc>
                <a:spcPts val="10526"/>
              </a:lnSpc>
              <a:spcBef>
                <a:spcPct val="0"/>
              </a:spcBef>
            </a:pPr>
            <a:r>
              <a:rPr lang="en-US" sz="7518" spc="1541">
                <a:solidFill>
                  <a:srgbClr val="000000"/>
                </a:solidFill>
                <a:ea typeface="Gagalin"/>
              </a:rPr>
              <a:t>執行進度</a:t>
            </a:r>
          </a:p>
        </p:txBody>
      </p:sp>
      <p:sp>
        <p:nvSpPr>
          <p:cNvPr id="5" name="Freeform 5"/>
          <p:cNvSpPr/>
          <p:nvPr/>
        </p:nvSpPr>
        <p:spPr>
          <a:xfrm>
            <a:off x="1028700" y="3509724"/>
            <a:ext cx="3433988" cy="4114800"/>
          </a:xfrm>
          <a:custGeom>
            <a:avLst/>
            <a:gdLst/>
            <a:ahLst/>
            <a:cxnLst/>
            <a:rect l="l" t="t" r="r" b="b"/>
            <a:pathLst>
              <a:path w="3433988" h="4114800">
                <a:moveTo>
                  <a:pt x="0" y="0"/>
                </a:moveTo>
                <a:lnTo>
                  <a:pt x="3433988" y="0"/>
                </a:lnTo>
                <a:lnTo>
                  <a:pt x="34339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rot="-3033683">
            <a:off x="11641368" y="3732749"/>
            <a:ext cx="2834110" cy="3668751"/>
          </a:xfrm>
          <a:custGeom>
            <a:avLst/>
            <a:gdLst/>
            <a:ahLst/>
            <a:cxnLst/>
            <a:rect l="l" t="t" r="r" b="b"/>
            <a:pathLst>
              <a:path w="2834110" h="3668751">
                <a:moveTo>
                  <a:pt x="0" y="0"/>
                </a:moveTo>
                <a:lnTo>
                  <a:pt x="2834110" y="0"/>
                </a:lnTo>
                <a:lnTo>
                  <a:pt x="2834110" y="3668751"/>
                </a:lnTo>
                <a:lnTo>
                  <a:pt x="0" y="36687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執行進度</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168830">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4248008" y="4843464"/>
            <a:ext cx="5196381" cy="1294920"/>
          </a:xfrm>
          <a:prstGeom prst="rect">
            <a:avLst/>
          </a:prstGeom>
        </p:spPr>
        <p:txBody>
          <a:bodyPr lIns="0" tIns="0" rIns="0" bIns="0" rtlCol="0" anchor="t">
            <a:spAutoFit/>
          </a:bodyPr>
          <a:lstStyle/>
          <a:p>
            <a:pPr algn="just">
              <a:lnSpc>
                <a:spcPts val="10526"/>
              </a:lnSpc>
              <a:spcBef>
                <a:spcPct val="0"/>
              </a:spcBef>
            </a:pPr>
            <a:r>
              <a:rPr lang="en-US" sz="7518" spc="1827">
                <a:solidFill>
                  <a:srgbClr val="000000"/>
                </a:solidFill>
                <a:ea typeface="Gagalin"/>
              </a:rPr>
              <a:t>工作分配</a:t>
            </a:r>
          </a:p>
        </p:txBody>
      </p:sp>
      <p:sp>
        <p:nvSpPr>
          <p:cNvPr id="5" name="Freeform 5"/>
          <p:cNvSpPr/>
          <p:nvPr/>
        </p:nvSpPr>
        <p:spPr>
          <a:xfrm>
            <a:off x="1028700" y="3667571"/>
            <a:ext cx="2850434" cy="4114800"/>
          </a:xfrm>
          <a:custGeom>
            <a:avLst/>
            <a:gdLst/>
            <a:ahLst/>
            <a:cxnLst/>
            <a:rect l="l" t="t" r="r" b="b"/>
            <a:pathLst>
              <a:path w="2850434" h="4114800">
                <a:moveTo>
                  <a:pt x="0" y="0"/>
                </a:moveTo>
                <a:lnTo>
                  <a:pt x="2850434" y="0"/>
                </a:lnTo>
                <a:lnTo>
                  <a:pt x="28504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a:off x="9815864" y="4576504"/>
            <a:ext cx="5340101" cy="2129365"/>
          </a:xfrm>
          <a:custGeom>
            <a:avLst/>
            <a:gdLst/>
            <a:ahLst/>
            <a:cxnLst/>
            <a:rect l="l" t="t" r="r" b="b"/>
            <a:pathLst>
              <a:path w="5340101" h="2129365">
                <a:moveTo>
                  <a:pt x="0" y="0"/>
                </a:moveTo>
                <a:lnTo>
                  <a:pt x="5340101" y="0"/>
                </a:lnTo>
                <a:lnTo>
                  <a:pt x="5340101" y="2129366"/>
                </a:lnTo>
                <a:lnTo>
                  <a:pt x="0" y="2129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2126758" y="2141688"/>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工作分配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TextBox 3"/>
          <p:cNvSpPr txBox="1"/>
          <p:nvPr/>
        </p:nvSpPr>
        <p:spPr>
          <a:xfrm>
            <a:off x="828367" y="4518216"/>
            <a:ext cx="16631266" cy="1673478"/>
          </a:xfrm>
          <a:prstGeom prst="rect">
            <a:avLst/>
          </a:prstGeom>
        </p:spPr>
        <p:txBody>
          <a:bodyPr lIns="0" tIns="0" rIns="0" bIns="0" rtlCol="0" anchor="t">
            <a:spAutoFit/>
          </a:bodyPr>
          <a:lstStyle/>
          <a:p>
            <a:pPr algn="ctr">
              <a:lnSpc>
                <a:spcPts val="12593"/>
              </a:lnSpc>
            </a:pPr>
            <a:r>
              <a:rPr lang="en-US" sz="12593">
                <a:solidFill>
                  <a:srgbClr val="2E2C7F"/>
                </a:solidFill>
                <a:ea typeface="Gagalin"/>
              </a:rPr>
              <a:t>謝謝大家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628761">
            <a:off x="14882009" y="278946"/>
            <a:ext cx="2896292" cy="2577700"/>
          </a:xfrm>
          <a:custGeom>
            <a:avLst/>
            <a:gdLst/>
            <a:ahLst/>
            <a:cxnLst/>
            <a:rect l="l" t="t" r="r" b="b"/>
            <a:pathLst>
              <a:path w="2896292" h="2577700">
                <a:moveTo>
                  <a:pt x="0" y="0"/>
                </a:moveTo>
                <a:lnTo>
                  <a:pt x="2896292" y="0"/>
                </a:lnTo>
                <a:lnTo>
                  <a:pt x="2896292" y="2577699"/>
                </a:lnTo>
                <a:lnTo>
                  <a:pt x="0" y="2577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77272" y="4072952"/>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5037487" y="5789838"/>
            <a:ext cx="502856" cy="482742"/>
          </a:xfrm>
          <a:custGeom>
            <a:avLst/>
            <a:gdLst/>
            <a:ahLst/>
            <a:cxnLst/>
            <a:rect l="l" t="t" r="r" b="b"/>
            <a:pathLst>
              <a:path w="502856" h="482742">
                <a:moveTo>
                  <a:pt x="0" y="0"/>
                </a:moveTo>
                <a:lnTo>
                  <a:pt x="502856" y="0"/>
                </a:lnTo>
                <a:lnTo>
                  <a:pt x="502856" y="482742"/>
                </a:lnTo>
                <a:lnTo>
                  <a:pt x="0" y="482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837035" y="3584738"/>
            <a:ext cx="893200" cy="623007"/>
          </a:xfrm>
          <a:custGeom>
            <a:avLst/>
            <a:gdLst/>
            <a:ahLst/>
            <a:cxnLst/>
            <a:rect l="l" t="t" r="r" b="b"/>
            <a:pathLst>
              <a:path w="893200" h="623007">
                <a:moveTo>
                  <a:pt x="0" y="0"/>
                </a:moveTo>
                <a:lnTo>
                  <a:pt x="893200" y="0"/>
                </a:lnTo>
                <a:lnTo>
                  <a:pt x="893200" y="623007"/>
                </a:lnTo>
                <a:lnTo>
                  <a:pt x="0" y="6230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7" name="Freeform 7"/>
          <p:cNvSpPr/>
          <p:nvPr/>
        </p:nvSpPr>
        <p:spPr>
          <a:xfrm>
            <a:off x="16330155" y="4555694"/>
            <a:ext cx="1355946" cy="945772"/>
          </a:xfrm>
          <a:custGeom>
            <a:avLst/>
            <a:gdLst/>
            <a:ahLst/>
            <a:cxnLst/>
            <a:rect l="l" t="t" r="r" b="b"/>
            <a:pathLst>
              <a:path w="1355946" h="945772">
                <a:moveTo>
                  <a:pt x="0" y="0"/>
                </a:moveTo>
                <a:lnTo>
                  <a:pt x="1355946" y="0"/>
                </a:lnTo>
                <a:lnTo>
                  <a:pt x="1355946" y="945773"/>
                </a:lnTo>
                <a:lnTo>
                  <a:pt x="0" y="9457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5868735" y="3160368"/>
            <a:ext cx="6914053" cy="5910097"/>
          </a:xfrm>
          <a:prstGeom prst="rect">
            <a:avLst/>
          </a:prstGeom>
        </p:spPr>
        <p:txBody>
          <a:bodyPr lIns="0" tIns="0" rIns="0" bIns="0" rtlCol="0" anchor="t">
            <a:spAutoFit/>
          </a:bodyPr>
          <a:lstStyle/>
          <a:p>
            <a:pPr marL="909898" lvl="1" indent="-454949" algn="l">
              <a:lnSpc>
                <a:spcPts val="8471"/>
              </a:lnSpc>
              <a:buAutoNum type="arabicPeriod"/>
            </a:pPr>
            <a:r>
              <a:rPr lang="en-US" sz="4214">
                <a:solidFill>
                  <a:srgbClr val="000000"/>
                </a:solidFill>
                <a:ea typeface="Roca One"/>
              </a:rPr>
              <a:t>開發動機與目的</a:t>
            </a:r>
          </a:p>
          <a:p>
            <a:pPr marL="909898" lvl="1" indent="-454949" algn="l">
              <a:lnSpc>
                <a:spcPts val="8471"/>
              </a:lnSpc>
              <a:buAutoNum type="arabicPeriod"/>
            </a:pPr>
            <a:r>
              <a:rPr lang="en-US" sz="4214">
                <a:solidFill>
                  <a:srgbClr val="000000"/>
                </a:solidFill>
                <a:ea typeface="Roca One"/>
              </a:rPr>
              <a:t>系統架構與使用工具</a:t>
            </a:r>
          </a:p>
          <a:p>
            <a:pPr marL="909898" lvl="1" indent="-454949" algn="l">
              <a:lnSpc>
                <a:spcPts val="8471"/>
              </a:lnSpc>
              <a:buAutoNum type="arabicPeriod"/>
            </a:pPr>
            <a:r>
              <a:rPr lang="en-US" sz="4214">
                <a:solidFill>
                  <a:srgbClr val="000000"/>
                </a:solidFill>
                <a:ea typeface="Roca One"/>
              </a:rPr>
              <a:t>功能規劃</a:t>
            </a:r>
          </a:p>
          <a:p>
            <a:pPr marL="909898" lvl="1" indent="-454949" algn="l">
              <a:lnSpc>
                <a:spcPts val="8471"/>
              </a:lnSpc>
              <a:buAutoNum type="arabicPeriod"/>
            </a:pPr>
            <a:r>
              <a:rPr lang="en-US" sz="4214">
                <a:solidFill>
                  <a:srgbClr val="000000"/>
                </a:solidFill>
                <a:ea typeface="Roca One"/>
              </a:rPr>
              <a:t>執行進度</a:t>
            </a:r>
          </a:p>
          <a:p>
            <a:pPr marL="909898" lvl="1" indent="-454949" algn="l">
              <a:lnSpc>
                <a:spcPts val="8471"/>
              </a:lnSpc>
              <a:buAutoNum type="arabicPeriod"/>
            </a:pPr>
            <a:r>
              <a:rPr lang="en-US" sz="4214">
                <a:solidFill>
                  <a:srgbClr val="000000"/>
                </a:solidFill>
                <a:ea typeface="Roca One"/>
              </a:rPr>
              <a:t>工作分配</a:t>
            </a:r>
          </a:p>
          <a:p>
            <a:pPr algn="ctr">
              <a:lnSpc>
                <a:spcPts val="3319"/>
              </a:lnSpc>
            </a:pPr>
            <a:endParaRPr lang="en-US" sz="4214">
              <a:solidFill>
                <a:srgbClr val="000000"/>
              </a:solidFill>
              <a:ea typeface="Roca One"/>
            </a:endParaRPr>
          </a:p>
        </p:txBody>
      </p:sp>
      <p:sp>
        <p:nvSpPr>
          <p:cNvPr id="9" name="TextBox 9"/>
          <p:cNvSpPr txBox="1"/>
          <p:nvPr/>
        </p:nvSpPr>
        <p:spPr>
          <a:xfrm>
            <a:off x="1280128" y="788068"/>
            <a:ext cx="16091266" cy="1388111"/>
          </a:xfrm>
          <a:prstGeom prst="rect">
            <a:avLst/>
          </a:prstGeom>
        </p:spPr>
        <p:txBody>
          <a:bodyPr lIns="0" tIns="0" rIns="0" bIns="0" rtlCol="0" anchor="t">
            <a:spAutoFit/>
          </a:bodyPr>
          <a:lstStyle/>
          <a:p>
            <a:pPr algn="ctr">
              <a:lnSpc>
                <a:spcPts val="10400"/>
              </a:lnSpc>
            </a:pPr>
            <a:r>
              <a:rPr lang="en-US" sz="10400">
                <a:solidFill>
                  <a:srgbClr val="2E2C7F"/>
                </a:solidFill>
                <a:ea typeface="Gagalin"/>
              </a:rPr>
              <a:t>目錄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136977">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0793239" y="3738299"/>
            <a:ext cx="4467009" cy="3780206"/>
          </a:xfrm>
          <a:custGeom>
            <a:avLst/>
            <a:gdLst/>
            <a:ahLst/>
            <a:cxnLst/>
            <a:rect l="l" t="t" r="r" b="b"/>
            <a:pathLst>
              <a:path w="4467009" h="3780206">
                <a:moveTo>
                  <a:pt x="0" y="0"/>
                </a:moveTo>
                <a:lnTo>
                  <a:pt x="4467008" y="0"/>
                </a:lnTo>
                <a:lnTo>
                  <a:pt x="4467008" y="3780206"/>
                </a:lnTo>
                <a:lnTo>
                  <a:pt x="0" y="37802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006656" y="3571002"/>
            <a:ext cx="2790583" cy="4114800"/>
          </a:xfrm>
          <a:custGeom>
            <a:avLst/>
            <a:gdLst/>
            <a:ahLst/>
            <a:cxnLst/>
            <a:rect l="l" t="t" r="r" b="b"/>
            <a:pathLst>
              <a:path w="2790583" h="4114800">
                <a:moveTo>
                  <a:pt x="0" y="0"/>
                </a:moveTo>
                <a:lnTo>
                  <a:pt x="2790583" y="0"/>
                </a:lnTo>
                <a:lnTo>
                  <a:pt x="27905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797239" y="4948317"/>
            <a:ext cx="7331603" cy="1226820"/>
          </a:xfrm>
          <a:prstGeom prst="rect">
            <a:avLst/>
          </a:prstGeom>
        </p:spPr>
        <p:txBody>
          <a:bodyPr lIns="0" tIns="0" rIns="0" bIns="0" rtlCol="0" anchor="t">
            <a:spAutoFit/>
          </a:bodyPr>
          <a:lstStyle/>
          <a:p>
            <a:pPr algn="just">
              <a:lnSpc>
                <a:spcPts val="10080"/>
              </a:lnSpc>
              <a:spcBef>
                <a:spcPct val="0"/>
              </a:spcBef>
            </a:pPr>
            <a:r>
              <a:rPr lang="en-US" sz="7200">
                <a:solidFill>
                  <a:srgbClr val="000000"/>
                </a:solidFill>
                <a:ea typeface="Gagalin"/>
              </a:rPr>
              <a:t>開發動機與目的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1252207" y="1828770"/>
            <a:ext cx="15783586" cy="6973475"/>
          </a:xfrm>
          <a:custGeom>
            <a:avLst/>
            <a:gdLst/>
            <a:ahLst/>
            <a:cxnLst/>
            <a:rect l="l" t="t" r="r" b="b"/>
            <a:pathLst>
              <a:path w="15783586" h="6973475">
                <a:moveTo>
                  <a:pt x="0" y="0"/>
                </a:moveTo>
                <a:lnTo>
                  <a:pt x="15783586" y="0"/>
                </a:lnTo>
                <a:lnTo>
                  <a:pt x="15783586" y="6973475"/>
                </a:lnTo>
                <a:lnTo>
                  <a:pt x="0" y="6973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6238037" y="185621"/>
            <a:ext cx="5811925" cy="1094740"/>
          </a:xfrm>
          <a:prstGeom prst="rect">
            <a:avLst/>
          </a:prstGeom>
        </p:spPr>
        <p:txBody>
          <a:bodyPr lIns="0" tIns="0" rIns="0" bIns="0" rtlCol="0" anchor="t">
            <a:spAutoFit/>
          </a:bodyPr>
          <a:lstStyle/>
          <a:p>
            <a:pPr algn="just">
              <a:lnSpc>
                <a:spcPts val="8959"/>
              </a:lnSpc>
              <a:spcBef>
                <a:spcPct val="0"/>
              </a:spcBef>
            </a:pPr>
            <a:r>
              <a:rPr lang="en-US" sz="6399">
                <a:solidFill>
                  <a:srgbClr val="000000"/>
                </a:solidFill>
                <a:ea typeface="Gagalin"/>
              </a:rPr>
              <a:t>開發動機與目的</a:t>
            </a:r>
          </a:p>
        </p:txBody>
      </p:sp>
      <p:sp>
        <p:nvSpPr>
          <p:cNvPr id="5" name="TextBox 5"/>
          <p:cNvSpPr txBox="1"/>
          <p:nvPr/>
        </p:nvSpPr>
        <p:spPr>
          <a:xfrm>
            <a:off x="2807280" y="3891915"/>
            <a:ext cx="13119376" cy="12515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ea typeface="Gagalin"/>
              </a:rPr>
              <a:t>現有的語言學習平台大多需要用戶支付高額費用才能享受完整的學習體驗，這對於許多學生來說是一個重大的經濟負擔。</a:t>
            </a:r>
          </a:p>
        </p:txBody>
      </p:sp>
      <p:sp>
        <p:nvSpPr>
          <p:cNvPr id="6" name="TextBox 6"/>
          <p:cNvSpPr txBox="1"/>
          <p:nvPr/>
        </p:nvSpPr>
        <p:spPr>
          <a:xfrm>
            <a:off x="2807280" y="2839052"/>
            <a:ext cx="2576876"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開發動機</a:t>
            </a:r>
          </a:p>
        </p:txBody>
      </p:sp>
      <p:sp>
        <p:nvSpPr>
          <p:cNvPr id="7" name="TextBox 7"/>
          <p:cNvSpPr txBox="1"/>
          <p:nvPr/>
        </p:nvSpPr>
        <p:spPr>
          <a:xfrm>
            <a:off x="2807280" y="5343525"/>
            <a:ext cx="2576876"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開發目的</a:t>
            </a:r>
          </a:p>
        </p:txBody>
      </p:sp>
      <p:sp>
        <p:nvSpPr>
          <p:cNvPr id="8" name="TextBox 8"/>
          <p:cNvSpPr txBox="1"/>
          <p:nvPr/>
        </p:nvSpPr>
        <p:spPr>
          <a:xfrm>
            <a:off x="2807280" y="6393180"/>
            <a:ext cx="13119376" cy="12515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ea typeface="Gagalin"/>
              </a:rPr>
              <a:t>打造綜合性語言學習系統，透過個性化學習、開放和免費使用，讓使用者能適應全球化需求，提升語言能力和競爭力。</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rot="307232">
            <a:off x="2401947" y="2486372"/>
            <a:ext cx="13945790" cy="6161504"/>
          </a:xfrm>
          <a:custGeom>
            <a:avLst/>
            <a:gdLst/>
            <a:ahLst/>
            <a:cxnLst/>
            <a:rect l="l" t="t" r="r" b="b"/>
            <a:pathLst>
              <a:path w="13945790" h="6161504">
                <a:moveTo>
                  <a:pt x="0" y="0"/>
                </a:moveTo>
                <a:lnTo>
                  <a:pt x="13945791" y="0"/>
                </a:lnTo>
                <a:lnTo>
                  <a:pt x="13945791" y="6161504"/>
                </a:lnTo>
                <a:lnTo>
                  <a:pt x="0" y="616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4354545" y="4887039"/>
            <a:ext cx="8372220" cy="1226820"/>
          </a:xfrm>
          <a:prstGeom prst="rect">
            <a:avLst/>
          </a:prstGeom>
        </p:spPr>
        <p:txBody>
          <a:bodyPr lIns="0" tIns="0" rIns="0" bIns="0" rtlCol="0" anchor="t">
            <a:spAutoFit/>
          </a:bodyPr>
          <a:lstStyle/>
          <a:p>
            <a:pPr algn="just">
              <a:lnSpc>
                <a:spcPts val="10080"/>
              </a:lnSpc>
              <a:spcBef>
                <a:spcPct val="0"/>
              </a:spcBef>
            </a:pPr>
            <a:r>
              <a:rPr lang="en-US" sz="7200">
                <a:solidFill>
                  <a:srgbClr val="000000"/>
                </a:solidFill>
                <a:ea typeface="Gagalin"/>
              </a:rPr>
              <a:t>系統架構與使用工具</a:t>
            </a:r>
          </a:p>
        </p:txBody>
      </p:sp>
      <p:sp>
        <p:nvSpPr>
          <p:cNvPr id="5" name="Freeform 5"/>
          <p:cNvSpPr/>
          <p:nvPr/>
        </p:nvSpPr>
        <p:spPr>
          <a:xfrm>
            <a:off x="1028700" y="3258256"/>
            <a:ext cx="3067396" cy="4114800"/>
          </a:xfrm>
          <a:custGeom>
            <a:avLst/>
            <a:gdLst/>
            <a:ahLst/>
            <a:cxnLst/>
            <a:rect l="l" t="t" r="r" b="b"/>
            <a:pathLst>
              <a:path w="3067396" h="4114800">
                <a:moveTo>
                  <a:pt x="0" y="0"/>
                </a:moveTo>
                <a:lnTo>
                  <a:pt x="3067396" y="0"/>
                </a:lnTo>
                <a:lnTo>
                  <a:pt x="30673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Freeform 6"/>
          <p:cNvSpPr/>
          <p:nvPr/>
        </p:nvSpPr>
        <p:spPr>
          <a:xfrm rot="2416153">
            <a:off x="13342096" y="4305931"/>
            <a:ext cx="1686846" cy="2522387"/>
          </a:xfrm>
          <a:custGeom>
            <a:avLst/>
            <a:gdLst/>
            <a:ahLst/>
            <a:cxnLst/>
            <a:rect l="l" t="t" r="r" b="b"/>
            <a:pathLst>
              <a:path w="1686846" h="2522387">
                <a:moveTo>
                  <a:pt x="0" y="0"/>
                </a:moveTo>
                <a:lnTo>
                  <a:pt x="1686847" y="0"/>
                </a:lnTo>
                <a:lnTo>
                  <a:pt x="1686847" y="2522387"/>
                </a:lnTo>
                <a:lnTo>
                  <a:pt x="0" y="2522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Freeform 3"/>
          <p:cNvSpPr/>
          <p:nvPr/>
        </p:nvSpPr>
        <p:spPr>
          <a:xfrm>
            <a:off x="4842647" y="1544065"/>
            <a:ext cx="8602707" cy="8272152"/>
          </a:xfrm>
          <a:custGeom>
            <a:avLst/>
            <a:gdLst/>
            <a:ahLst/>
            <a:cxnLst/>
            <a:rect l="l" t="t" r="r" b="b"/>
            <a:pathLst>
              <a:path w="8602707" h="8272152">
                <a:moveTo>
                  <a:pt x="0" y="0"/>
                </a:moveTo>
                <a:lnTo>
                  <a:pt x="8602706" y="0"/>
                </a:lnTo>
                <a:lnTo>
                  <a:pt x="8602706" y="8272152"/>
                </a:lnTo>
                <a:lnTo>
                  <a:pt x="0" y="8272152"/>
                </a:lnTo>
                <a:lnTo>
                  <a:pt x="0" y="0"/>
                </a:lnTo>
                <a:close/>
              </a:path>
            </a:pathLst>
          </a:custGeom>
          <a:blipFill>
            <a:blip r:embed="rId3"/>
            <a:stretch>
              <a:fillRect l="-1468" r="-1699" b="-11221"/>
            </a:stretch>
          </a:blipFill>
        </p:spPr>
        <p:txBody>
          <a:bodyPr/>
          <a:lstStyle/>
          <a:p>
            <a:endParaRPr lang="zh-TW" altLang="en-US"/>
          </a:p>
        </p:txBody>
      </p:sp>
      <p:sp>
        <p:nvSpPr>
          <p:cNvPr id="4" name="TextBox 4"/>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系統架構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graphicFrame>
        <p:nvGraphicFramePr>
          <p:cNvPr id="3" name="Table 3"/>
          <p:cNvGraphicFramePr>
            <a:graphicFrameLocks noGrp="1"/>
          </p:cNvGraphicFramePr>
          <p:nvPr/>
        </p:nvGraphicFramePr>
        <p:xfrm>
          <a:off x="2452207" y="2219169"/>
          <a:ext cx="13383586" cy="6921945"/>
        </p:xfrm>
        <a:graphic>
          <a:graphicData uri="http://schemas.openxmlformats.org/drawingml/2006/table">
            <a:tbl>
              <a:tblPr/>
              <a:tblGrid>
                <a:gridCol w="2712125">
                  <a:extLst>
                    <a:ext uri="{9D8B030D-6E8A-4147-A177-3AD203B41FA5}">
                      <a16:colId xmlns:a16="http://schemas.microsoft.com/office/drawing/2014/main" val="20000"/>
                    </a:ext>
                  </a:extLst>
                </a:gridCol>
                <a:gridCol w="10671461">
                  <a:extLst>
                    <a:ext uri="{9D8B030D-6E8A-4147-A177-3AD203B41FA5}">
                      <a16:colId xmlns:a16="http://schemas.microsoft.com/office/drawing/2014/main" val="20001"/>
                    </a:ext>
                  </a:extLst>
                </a:gridCol>
              </a:tblGrid>
              <a:tr h="1315725">
                <a:tc gridSpan="2">
                  <a:txBody>
                    <a:bodyPr/>
                    <a:lstStyle/>
                    <a:p>
                      <a:pPr algn="l">
                        <a:lnSpc>
                          <a:spcPts val="1399"/>
                        </a:lnSpc>
                        <a:defRPr/>
                      </a:pPr>
                      <a:r>
                        <a:rPr lang="en-US" sz="2799">
                          <a:solidFill>
                            <a:srgbClr val="000000"/>
                          </a:solidFill>
                          <a:ea typeface="Gagalin"/>
                        </a:rPr>
                        <a:t>系統開發環境</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1399"/>
                        </a:lnSpc>
                        <a:defRPr/>
                      </a:pPr>
                      <a:r>
                        <a:rPr lang="en-US" sz="2799">
                          <a:solidFill>
                            <a:srgbClr val="000000"/>
                          </a:solidFill>
                          <a:ea typeface="Gagalin"/>
                        </a:rPr>
                        <a:t>系統開發環境</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16775">
                <a:tc>
                  <a:txBody>
                    <a:bodyPr/>
                    <a:lstStyle/>
                    <a:p>
                      <a:pPr algn="just">
                        <a:lnSpc>
                          <a:spcPts val="1399"/>
                        </a:lnSpc>
                        <a:defRPr/>
                      </a:pPr>
                      <a:r>
                        <a:rPr lang="en-US" sz="2799">
                          <a:solidFill>
                            <a:srgbClr val="000000"/>
                          </a:solidFill>
                          <a:ea typeface="Gagalin"/>
                        </a:rPr>
                        <a:t>作業系統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399"/>
                        </a:lnSpc>
                        <a:defRPr/>
                      </a:pPr>
                      <a:r>
                        <a:rPr lang="en-US" sz="2799">
                          <a:solidFill>
                            <a:srgbClr val="000000"/>
                          </a:solidFill>
                          <a:latin typeface="Gagalin"/>
                        </a:rPr>
                        <a:t>Windows 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16775">
                <a:tc>
                  <a:txBody>
                    <a:bodyPr/>
                    <a:lstStyle/>
                    <a:p>
                      <a:pPr algn="just">
                        <a:lnSpc>
                          <a:spcPts val="1399"/>
                        </a:lnSpc>
                        <a:defRPr/>
                      </a:pPr>
                      <a:r>
                        <a:rPr lang="en-US" sz="2799">
                          <a:solidFill>
                            <a:srgbClr val="000000"/>
                          </a:solidFill>
                          <a:ea typeface="Gagalin"/>
                        </a:rPr>
                        <a:t>程式撰寫工具</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399"/>
                        </a:lnSpc>
                        <a:defRPr/>
                      </a:pPr>
                      <a:r>
                        <a:rPr lang="en-US" sz="2799">
                          <a:solidFill>
                            <a:srgbClr val="000000"/>
                          </a:solidFill>
                          <a:latin typeface="Gagalin"/>
                          <a:ea typeface="Gagalin"/>
                        </a:rPr>
                        <a:t>Visual Studio Code、MySQL Workbench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15725">
                <a:tc gridSpan="2">
                  <a:txBody>
                    <a:bodyPr/>
                    <a:lstStyle/>
                    <a:p>
                      <a:pPr algn="just">
                        <a:lnSpc>
                          <a:spcPts val="1399"/>
                        </a:lnSpc>
                        <a:defRPr/>
                      </a:pPr>
                      <a:r>
                        <a:rPr lang="en-US" sz="2799">
                          <a:solidFill>
                            <a:srgbClr val="000000"/>
                          </a:solidFill>
                          <a:ea typeface="Gagalin"/>
                        </a:rPr>
                        <a:t>程式開發工具</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1399"/>
                        </a:lnSpc>
                        <a:defRPr/>
                      </a:pPr>
                      <a:r>
                        <a:rPr lang="en-US" sz="2799">
                          <a:solidFill>
                            <a:srgbClr val="000000"/>
                          </a:solidFill>
                          <a:ea typeface="Gagalin"/>
                        </a:rPr>
                        <a:t>程式開發工具</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56945">
                <a:tc>
                  <a:txBody>
                    <a:bodyPr/>
                    <a:lstStyle/>
                    <a:p>
                      <a:pPr algn="just">
                        <a:lnSpc>
                          <a:spcPts val="1399"/>
                        </a:lnSpc>
                        <a:defRPr/>
                      </a:pPr>
                      <a:endParaRPr lang="en-US" sz="1100"/>
                    </a:p>
                    <a:p>
                      <a:pPr algn="just">
                        <a:lnSpc>
                          <a:spcPts val="1399"/>
                        </a:lnSpc>
                      </a:pPr>
                      <a:r>
                        <a:rPr lang="en-US" sz="2799">
                          <a:solidFill>
                            <a:srgbClr val="000000"/>
                          </a:solidFill>
                          <a:latin typeface="Gagalin"/>
                          <a:ea typeface="Gagalin"/>
                        </a:rPr>
                        <a:t>  前端</a:t>
                      </a:r>
                    </a:p>
                    <a:p>
                      <a:pPr algn="just">
                        <a:lnSpc>
                          <a:spcPts val="1399"/>
                        </a:lnSpc>
                      </a:pPr>
                      <a:r>
                        <a:rPr lang="en-US" sz="2799">
                          <a:solidFill>
                            <a:srgbClr val="000000"/>
                          </a:solidFill>
                          <a:latin typeface="Gagalin"/>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399"/>
                        </a:lnSpc>
                        <a:defRPr/>
                      </a:pPr>
                      <a:endParaRPr lang="en-US" sz="1100"/>
                    </a:p>
                    <a:p>
                      <a:pPr algn="just">
                        <a:lnSpc>
                          <a:spcPts val="1399"/>
                        </a:lnSpc>
                      </a:pPr>
                      <a:r>
                        <a:rPr lang="en-US" sz="2799">
                          <a:solidFill>
                            <a:srgbClr val="000000"/>
                          </a:solidFill>
                          <a:latin typeface="Gagalin"/>
                          <a:ea typeface="Gagalin"/>
                        </a:rPr>
                        <a:t>  Html、CSS、JS</a:t>
                      </a:r>
                    </a:p>
                    <a:p>
                      <a:pPr algn="just">
                        <a:lnSpc>
                          <a:spcPts val="1399"/>
                        </a:lnSpc>
                      </a:pPr>
                      <a:r>
                        <a:rPr lang="en-US" sz="2799">
                          <a:solidFill>
                            <a:srgbClr val="000000"/>
                          </a:solidFill>
                          <a:latin typeface="Gagalin"/>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使用工具</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TextBox 3"/>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使用工具</a:t>
            </a:r>
          </a:p>
        </p:txBody>
      </p:sp>
      <p:sp>
        <p:nvSpPr>
          <p:cNvPr id="4" name="TextBox 4"/>
          <p:cNvSpPr txBox="1"/>
          <p:nvPr/>
        </p:nvSpPr>
        <p:spPr>
          <a:xfrm>
            <a:off x="2891068" y="1909784"/>
            <a:ext cx="3657600"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系統開發環境</a:t>
            </a:r>
          </a:p>
        </p:txBody>
      </p:sp>
      <p:sp>
        <p:nvSpPr>
          <p:cNvPr id="5" name="TextBox 5"/>
          <p:cNvSpPr txBox="1"/>
          <p:nvPr/>
        </p:nvSpPr>
        <p:spPr>
          <a:xfrm>
            <a:off x="2891068" y="2884350"/>
            <a:ext cx="11204525" cy="12515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Gagalin"/>
                <a:ea typeface="Gagalin"/>
              </a:rPr>
              <a:t>作業系統          Windows 10</a:t>
            </a:r>
          </a:p>
          <a:p>
            <a:pPr algn="l">
              <a:lnSpc>
                <a:spcPts val="5040"/>
              </a:lnSpc>
              <a:spcBef>
                <a:spcPct val="0"/>
              </a:spcBef>
            </a:pPr>
            <a:r>
              <a:rPr lang="en-US" sz="3600">
                <a:solidFill>
                  <a:srgbClr val="000000"/>
                </a:solidFill>
                <a:latin typeface="Gagalin"/>
                <a:ea typeface="Gagalin"/>
              </a:rPr>
              <a:t>程式撰寫工具   Visual Studio Code、MySQL Workbench</a:t>
            </a:r>
          </a:p>
        </p:txBody>
      </p:sp>
      <p:sp>
        <p:nvSpPr>
          <p:cNvPr id="6" name="AutoShape 6"/>
          <p:cNvSpPr/>
          <p:nvPr/>
        </p:nvSpPr>
        <p:spPr>
          <a:xfrm flipV="1">
            <a:off x="2891068" y="2768939"/>
            <a:ext cx="3657600"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7" name="TextBox 7"/>
          <p:cNvSpPr txBox="1"/>
          <p:nvPr/>
        </p:nvSpPr>
        <p:spPr>
          <a:xfrm>
            <a:off x="2891068" y="4822508"/>
            <a:ext cx="3657600"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程式開發工具</a:t>
            </a:r>
          </a:p>
        </p:txBody>
      </p:sp>
      <p:sp>
        <p:nvSpPr>
          <p:cNvPr id="8" name="AutoShape 8"/>
          <p:cNvSpPr/>
          <p:nvPr/>
        </p:nvSpPr>
        <p:spPr>
          <a:xfrm>
            <a:off x="2891068" y="5662612"/>
            <a:ext cx="3657600"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9" name="TextBox 9"/>
          <p:cNvSpPr txBox="1"/>
          <p:nvPr/>
        </p:nvSpPr>
        <p:spPr>
          <a:xfrm>
            <a:off x="2891068" y="5843587"/>
            <a:ext cx="5203775" cy="3166110"/>
          </a:xfrm>
          <a:prstGeom prst="rect">
            <a:avLst/>
          </a:prstGeom>
        </p:spPr>
        <p:txBody>
          <a:bodyPr lIns="0" tIns="0" rIns="0" bIns="0" rtlCol="0" anchor="t">
            <a:spAutoFit/>
          </a:bodyPr>
          <a:lstStyle/>
          <a:p>
            <a:pPr algn="l">
              <a:lnSpc>
                <a:spcPts val="5040"/>
              </a:lnSpc>
            </a:pPr>
            <a:r>
              <a:rPr lang="en-US" sz="3600">
                <a:solidFill>
                  <a:srgbClr val="000000"/>
                </a:solidFill>
                <a:latin typeface="Gagalin"/>
                <a:ea typeface="Gagalin"/>
              </a:rPr>
              <a:t>前端       Html、CSS、JS</a:t>
            </a:r>
          </a:p>
          <a:p>
            <a:pPr algn="l">
              <a:lnSpc>
                <a:spcPts val="5040"/>
              </a:lnSpc>
            </a:pPr>
            <a:r>
              <a:rPr lang="en-US" sz="3600">
                <a:solidFill>
                  <a:srgbClr val="000000"/>
                </a:solidFill>
                <a:latin typeface="Gagalin"/>
                <a:ea typeface="Gagalin"/>
              </a:rPr>
              <a:t>後端       Python</a:t>
            </a:r>
          </a:p>
          <a:p>
            <a:pPr algn="l">
              <a:lnSpc>
                <a:spcPts val="5040"/>
              </a:lnSpc>
            </a:pPr>
            <a:r>
              <a:rPr lang="en-US" sz="3600">
                <a:solidFill>
                  <a:srgbClr val="000000"/>
                </a:solidFill>
                <a:latin typeface="Gagalin"/>
                <a:ea typeface="Gagalin"/>
              </a:rPr>
              <a:t>框架       Flask</a:t>
            </a:r>
          </a:p>
          <a:p>
            <a:pPr algn="l">
              <a:lnSpc>
                <a:spcPts val="5040"/>
              </a:lnSpc>
            </a:pPr>
            <a:r>
              <a:rPr lang="en-US" sz="3600">
                <a:solidFill>
                  <a:srgbClr val="000000"/>
                </a:solidFill>
                <a:latin typeface="Gagalin"/>
                <a:ea typeface="Gagalin"/>
              </a:rPr>
              <a:t>資料庫    MySQL</a:t>
            </a:r>
          </a:p>
          <a:p>
            <a:pPr algn="l">
              <a:lnSpc>
                <a:spcPts val="5040"/>
              </a:lnSpc>
              <a:spcBef>
                <a:spcPct val="0"/>
              </a:spcBef>
            </a:pPr>
            <a:endParaRPr lang="en-US" sz="3600">
              <a:solidFill>
                <a:srgbClr val="000000"/>
              </a:solidFill>
              <a:latin typeface="Gagalin"/>
              <a:ea typeface="Gagalin"/>
            </a:endParaRPr>
          </a:p>
        </p:txBody>
      </p:sp>
      <p:sp>
        <p:nvSpPr>
          <p:cNvPr id="10" name="TextBox 10"/>
          <p:cNvSpPr txBox="1"/>
          <p:nvPr/>
        </p:nvSpPr>
        <p:spPr>
          <a:xfrm>
            <a:off x="8663218" y="4822508"/>
            <a:ext cx="6705600"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專案管理及版本控制工具</a:t>
            </a:r>
          </a:p>
        </p:txBody>
      </p:sp>
      <p:sp>
        <p:nvSpPr>
          <p:cNvPr id="11" name="AutoShape 11"/>
          <p:cNvSpPr/>
          <p:nvPr/>
        </p:nvSpPr>
        <p:spPr>
          <a:xfrm>
            <a:off x="8663218" y="5681662"/>
            <a:ext cx="6705600"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12" name="TextBox 12"/>
          <p:cNvSpPr txBox="1"/>
          <p:nvPr/>
        </p:nvSpPr>
        <p:spPr>
          <a:xfrm>
            <a:off x="8663218" y="5843587"/>
            <a:ext cx="5203775" cy="61341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Gagalin"/>
                <a:ea typeface="Gagalin"/>
              </a:rPr>
              <a:t>版本控制  GitHub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zh-TW" altLang="en-US"/>
          </a:p>
        </p:txBody>
      </p:sp>
      <p:sp>
        <p:nvSpPr>
          <p:cNvPr id="3" name="TextBox 3"/>
          <p:cNvSpPr txBox="1"/>
          <p:nvPr/>
        </p:nvSpPr>
        <p:spPr>
          <a:xfrm>
            <a:off x="6238037" y="137996"/>
            <a:ext cx="5811925" cy="1094740"/>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ea typeface="Gagalin"/>
              </a:rPr>
              <a:t>使用工具</a:t>
            </a:r>
          </a:p>
        </p:txBody>
      </p:sp>
      <p:grpSp>
        <p:nvGrpSpPr>
          <p:cNvPr id="4" name="Group 4"/>
          <p:cNvGrpSpPr/>
          <p:nvPr/>
        </p:nvGrpSpPr>
        <p:grpSpPr>
          <a:xfrm>
            <a:off x="3497684" y="3726180"/>
            <a:ext cx="11292632" cy="1549876"/>
            <a:chOff x="0" y="0"/>
            <a:chExt cx="15056842" cy="2066502"/>
          </a:xfrm>
        </p:grpSpPr>
        <p:sp>
          <p:nvSpPr>
            <p:cNvPr id="5" name="TextBox 5"/>
            <p:cNvSpPr txBox="1"/>
            <p:nvPr/>
          </p:nvSpPr>
          <p:spPr>
            <a:xfrm>
              <a:off x="0" y="-95250"/>
              <a:ext cx="5111750" cy="1062990"/>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Gagalin"/>
                  <a:ea typeface="Gagalin"/>
                </a:rPr>
                <a:t>Logo 繪製工具</a:t>
              </a:r>
            </a:p>
          </p:txBody>
        </p:sp>
        <p:sp>
          <p:nvSpPr>
            <p:cNvPr id="6" name="TextBox 6"/>
            <p:cNvSpPr txBox="1"/>
            <p:nvPr/>
          </p:nvSpPr>
          <p:spPr>
            <a:xfrm>
              <a:off x="117475" y="1270847"/>
              <a:ext cx="14939367" cy="79565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Gagalin"/>
                </a:rPr>
                <a:t>Logo   Procreate</a:t>
              </a:r>
            </a:p>
          </p:txBody>
        </p:sp>
        <p:sp>
          <p:nvSpPr>
            <p:cNvPr id="7" name="AutoShape 7"/>
            <p:cNvSpPr/>
            <p:nvPr/>
          </p:nvSpPr>
          <p:spPr>
            <a:xfrm>
              <a:off x="117475" y="993140"/>
              <a:ext cx="4994275" cy="0"/>
            </a:xfrm>
            <a:prstGeom prst="line">
              <a:avLst/>
            </a:prstGeom>
            <a:ln w="50800" cap="flat">
              <a:solidFill>
                <a:srgbClr val="000000"/>
              </a:solidFill>
              <a:prstDash val="solid"/>
              <a:headEnd type="none" w="sm" len="sm"/>
              <a:tailEnd type="none" w="sm" len="sm"/>
            </a:ln>
          </p:spPr>
          <p:txBody>
            <a:bodyPr/>
            <a:lstStyle/>
            <a:p>
              <a:endParaRPr lang="zh-TW" altLang="en-US"/>
            </a:p>
          </p:txBody>
        </p:sp>
      </p:grpSp>
      <p:grpSp>
        <p:nvGrpSpPr>
          <p:cNvPr id="8" name="Group 8"/>
          <p:cNvGrpSpPr/>
          <p:nvPr/>
        </p:nvGrpSpPr>
        <p:grpSpPr>
          <a:xfrm>
            <a:off x="9144000" y="3726180"/>
            <a:ext cx="8918525" cy="3453765"/>
            <a:chOff x="0" y="0"/>
            <a:chExt cx="11891367" cy="4605020"/>
          </a:xfrm>
        </p:grpSpPr>
        <p:sp>
          <p:nvSpPr>
            <p:cNvPr id="9" name="TextBox 9"/>
            <p:cNvSpPr txBox="1"/>
            <p:nvPr/>
          </p:nvSpPr>
          <p:spPr>
            <a:xfrm>
              <a:off x="0" y="-95250"/>
              <a:ext cx="1625600" cy="1062990"/>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ea typeface="Gagalin"/>
                </a:rPr>
                <a:t>文件</a:t>
              </a:r>
            </a:p>
          </p:txBody>
        </p:sp>
        <p:sp>
          <p:nvSpPr>
            <p:cNvPr id="10" name="AutoShape 10"/>
            <p:cNvSpPr/>
            <p:nvPr/>
          </p:nvSpPr>
          <p:spPr>
            <a:xfrm>
              <a:off x="0" y="993140"/>
              <a:ext cx="1625600" cy="0"/>
            </a:xfrm>
            <a:prstGeom prst="line">
              <a:avLst/>
            </a:prstGeom>
            <a:ln w="50800" cap="flat">
              <a:solidFill>
                <a:srgbClr val="000000"/>
              </a:solidFill>
              <a:prstDash val="solid"/>
              <a:headEnd type="none" w="sm" len="sm"/>
              <a:tailEnd type="none" w="sm" len="sm"/>
            </a:ln>
          </p:spPr>
          <p:txBody>
            <a:bodyPr/>
            <a:lstStyle/>
            <a:p>
              <a:endParaRPr lang="zh-TW" altLang="en-US"/>
            </a:p>
          </p:txBody>
        </p:sp>
        <p:sp>
          <p:nvSpPr>
            <p:cNvPr id="11" name="TextBox 11"/>
            <p:cNvSpPr txBox="1"/>
            <p:nvPr/>
          </p:nvSpPr>
          <p:spPr>
            <a:xfrm>
              <a:off x="0" y="1256665"/>
              <a:ext cx="11891367" cy="3348355"/>
            </a:xfrm>
            <a:prstGeom prst="rect">
              <a:avLst/>
            </a:prstGeom>
          </p:spPr>
          <p:txBody>
            <a:bodyPr lIns="0" tIns="0" rIns="0" bIns="0" rtlCol="0" anchor="t">
              <a:spAutoFit/>
            </a:bodyPr>
            <a:lstStyle/>
            <a:p>
              <a:pPr algn="l">
                <a:lnSpc>
                  <a:spcPts val="5040"/>
                </a:lnSpc>
              </a:pPr>
              <a:r>
                <a:rPr lang="en-US" sz="3600">
                  <a:solidFill>
                    <a:srgbClr val="000000"/>
                  </a:solidFill>
                  <a:latin typeface="Gagalin"/>
                  <a:ea typeface="Gagalin"/>
                </a:rPr>
                <a:t>紙本文件       Microsoft Word</a:t>
              </a:r>
            </a:p>
            <a:p>
              <a:pPr algn="l">
                <a:lnSpc>
                  <a:spcPts val="5040"/>
                </a:lnSpc>
              </a:pPr>
              <a:r>
                <a:rPr lang="en-US" sz="3600">
                  <a:solidFill>
                    <a:srgbClr val="000000"/>
                  </a:solidFill>
                  <a:latin typeface="Gagalin"/>
                  <a:ea typeface="Gagalin"/>
                </a:rPr>
                <a:t>圖表、UML     Draw.io</a:t>
              </a:r>
            </a:p>
            <a:p>
              <a:pPr algn="l">
                <a:lnSpc>
                  <a:spcPts val="5040"/>
                </a:lnSpc>
              </a:pPr>
              <a:r>
                <a:rPr lang="en-US" sz="3600">
                  <a:solidFill>
                    <a:srgbClr val="000000"/>
                  </a:solidFill>
                  <a:latin typeface="Gagalin"/>
                  <a:ea typeface="Gagalin"/>
                </a:rPr>
                <a:t>簡報              Canva</a:t>
              </a:r>
            </a:p>
            <a:p>
              <a:pPr algn="l">
                <a:lnSpc>
                  <a:spcPts val="5040"/>
                </a:lnSpc>
                <a:spcBef>
                  <a:spcPct val="0"/>
                </a:spcBef>
              </a:pPr>
              <a:endParaRPr lang="en-US" sz="3600">
                <a:solidFill>
                  <a:srgbClr val="000000"/>
                </a:solidFill>
                <a:latin typeface="Gagalin"/>
                <a:ea typeface="Gagalin"/>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126</Words>
  <Application>Microsoft Office PowerPoint</Application>
  <PresentationFormat>自訂</PresentationFormat>
  <Paragraphs>59</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Arial</vt:lpstr>
      <vt:lpstr>Calibri</vt:lpstr>
      <vt:lpstr>Roca One Bold</vt:lpstr>
      <vt:lpstr>Gagalin</vt:lpstr>
      <vt:lpstr>Roca One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[北商專題]-多語言AI語音對話練習網站</dc:title>
  <cp:lastModifiedBy>11236001_林奕辰</cp:lastModifiedBy>
  <cp:revision>2</cp:revision>
  <dcterms:created xsi:type="dcterms:W3CDTF">2006-08-16T00:00:00Z</dcterms:created>
  <dcterms:modified xsi:type="dcterms:W3CDTF">2024-05-25T13:42:11Z</dcterms:modified>
  <dc:identifier>DAF_F0zp2wc</dc:identifier>
</cp:coreProperties>
</file>